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8"/>
  </p:notesMasterIdLst>
  <p:handoutMasterIdLst>
    <p:handoutMasterId r:id="rId19"/>
  </p:handoutMasterIdLst>
  <p:sldIdLst>
    <p:sldId id="375" r:id="rId5"/>
    <p:sldId id="376" r:id="rId6"/>
    <p:sldId id="382" r:id="rId7"/>
    <p:sldId id="380" r:id="rId8"/>
    <p:sldId id="385" r:id="rId9"/>
    <p:sldId id="386" r:id="rId10"/>
    <p:sldId id="387" r:id="rId11"/>
    <p:sldId id="388" r:id="rId12"/>
    <p:sldId id="389" r:id="rId13"/>
    <p:sldId id="390" r:id="rId14"/>
    <p:sldId id="391" r:id="rId15"/>
    <p:sldId id="392" r:id="rId16"/>
    <p:sldId id="377" r:id="rId1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82942" autoAdjust="0"/>
  </p:normalViewPr>
  <p:slideViewPr>
    <p:cSldViewPr snapToGrid="0">
      <p:cViewPr varScale="1">
        <p:scale>
          <a:sx n="103" d="100"/>
          <a:sy n="103" d="100"/>
        </p:scale>
        <p:origin x="824" y="184"/>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8.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7.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smtClean="0"/>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1350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smtClean="0"/>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0257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smtClean="0"/>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699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Marcador de encabezado 4"/>
          <p:cNvSpPr>
            <a:spLocks noGrp="1"/>
          </p:cNvSpPr>
          <p:nvPr>
            <p:ph type="hdr" sz="quarter" idx="11"/>
          </p:nvPr>
        </p:nvSpPr>
        <p:spPr/>
        <p:txBody>
          <a:bodyPr/>
          <a:lstStyle/>
          <a:p>
            <a:r>
              <a:rPr lang="en-US" smtClean="0"/>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76439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3.png"/><Relationship Id="rId7"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14.png"/><Relationship Id="rId20" Type="http://schemas.openxmlformats.org/officeDocument/2006/relationships/image" Target="../media/image25.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jp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Master" Target="../slideMasters/slideMaster1.xml"/><Relationship Id="rId2" Type="http://schemas.openxmlformats.org/officeDocument/2006/relationships/image" Target="../media/image7.wmf"/><Relationship Id="rId3" Type="http://schemas.openxmlformats.org/officeDocument/2006/relationships/image" Target="../media/image8.png"/><Relationship Id="rId4" Type="http://schemas.openxmlformats.org/officeDocument/2006/relationships/image" Target="../media/image9.wmf"/><Relationship Id="rId5" Type="http://schemas.openxmlformats.org/officeDocument/2006/relationships/image" Target="../media/image10.png"/><Relationship Id="rId6" Type="http://schemas.openxmlformats.org/officeDocument/2006/relationships/image" Target="../media/image11.wmf"/><Relationship Id="rId7" Type="http://schemas.openxmlformats.org/officeDocument/2006/relationships/image" Target="../media/image12.png"/><Relationship Id="rId8"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5.png"/><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11.xml"/><Relationship Id="rId2" Type="http://schemas.openxmlformats.org/officeDocument/2006/relationships/image" Target="../media/image30.gif"/><Relationship Id="rId3" Type="http://schemas.openxmlformats.org/officeDocument/2006/relationships/image" Target="../media/image31.gif"/><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4.png"/><Relationship Id="rId7" Type="http://schemas.openxmlformats.org/officeDocument/2006/relationships/image" Target="../media/image35.JPG"/><Relationship Id="rId8" Type="http://schemas.openxmlformats.org/officeDocument/2006/relationships/image" Target="../media/image36.JPG"/><Relationship Id="rId9" Type="http://schemas.openxmlformats.org/officeDocument/2006/relationships/image" Target="../media/image37.JPG"/><Relationship Id="rId10"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image" Target="../media/image51.emf"/><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emf"/><Relationship Id="rId9" Type="http://schemas.openxmlformats.org/officeDocument/2006/relationships/image" Target="../media/image48.emf"/><Relationship Id="rId10" Type="http://schemas.openxmlformats.org/officeDocument/2006/relationships/image" Target="../media/image4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smtClean="0"/>
              <a:t>#Skype4B Cloud PBX</a:t>
            </a:r>
            <a:endParaRPr lang="en-US" dirty="0"/>
          </a:p>
        </p:txBody>
      </p:sp>
      <p:sp>
        <p:nvSpPr>
          <p:cNvPr id="3" name="Marcador de texto 2"/>
          <p:cNvSpPr>
            <a:spLocks noGrp="1"/>
          </p:cNvSpPr>
          <p:nvPr>
            <p:ph type="body" sz="quarter" idx="11"/>
          </p:nvPr>
        </p:nvSpPr>
        <p:spPr/>
        <p:txBody>
          <a:bodyPr/>
          <a:lstStyle/>
          <a:p>
            <a:r>
              <a:rPr lang="es-ES" dirty="0" smtClean="0"/>
              <a:t>Peter Frank Diaz Rosales</a:t>
            </a:r>
            <a:endParaRPr lang="en-US" dirty="0"/>
          </a:p>
        </p:txBody>
      </p:sp>
    </p:spTree>
    <p:extLst>
      <p:ext uri="{BB962C8B-B14F-4D97-AF65-F5344CB8AC3E}">
        <p14:creationId xmlns:p14="http://schemas.microsoft.com/office/powerpoint/2010/main" val="3673970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8237" y="258486"/>
            <a:ext cx="11151917" cy="747897"/>
          </a:xfrm>
        </p:spPr>
        <p:txBody>
          <a:bodyPr/>
          <a:lstStyle/>
          <a:p>
            <a:r>
              <a:rPr lang="es-ES" sz="3600" dirty="0" smtClean="0"/>
              <a:t>Preguntas y Respuestas</a:t>
            </a:r>
            <a:r>
              <a:rPr lang="es-ES" sz="4400" dirty="0"/>
              <a:t/>
            </a:r>
            <a:br>
              <a:rPr lang="es-ES" sz="4400" dirty="0"/>
            </a:br>
            <a:r>
              <a:rPr lang="es-ES" sz="4400" dirty="0"/>
              <a:t/>
            </a:r>
            <a:br>
              <a:rPr lang="es-ES" sz="4400" dirty="0"/>
            </a:br>
            <a:r>
              <a:rPr lang="en-US" sz="4400" dirty="0"/>
              <a:t/>
            </a:r>
            <a:br>
              <a:rPr lang="en-US" sz="4400" dirty="0"/>
            </a:br>
            <a:endParaRPr lang="en-US" dirty="0"/>
          </a:p>
        </p:txBody>
      </p:sp>
      <p:pic>
        <p:nvPicPr>
          <p:cNvPr id="4" name="Imagen 3"/>
          <p:cNvPicPr>
            <a:picLocks noChangeAspect="1"/>
          </p:cNvPicPr>
          <p:nvPr/>
        </p:nvPicPr>
        <p:blipFill>
          <a:blip r:embed="rId3"/>
          <a:stretch>
            <a:fillRect/>
          </a:stretch>
        </p:blipFill>
        <p:spPr>
          <a:xfrm>
            <a:off x="1725986" y="1006383"/>
            <a:ext cx="7716838" cy="5216073"/>
          </a:xfrm>
          <a:prstGeom prst="rect">
            <a:avLst/>
          </a:prstGeom>
        </p:spPr>
      </p:pic>
    </p:spTree>
    <p:extLst>
      <p:ext uri="{BB962C8B-B14F-4D97-AF65-F5344CB8AC3E}">
        <p14:creationId xmlns:p14="http://schemas.microsoft.com/office/powerpoint/2010/main" val="199294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8237" y="258486"/>
            <a:ext cx="11151917" cy="747897"/>
          </a:xfrm>
        </p:spPr>
        <p:txBody>
          <a:bodyPr/>
          <a:lstStyle/>
          <a:p>
            <a:pPr algn="ctr"/>
            <a:r>
              <a:rPr lang="es-ES" sz="3600" dirty="0" smtClean="0"/>
              <a:t>Gracias!!</a:t>
            </a:r>
            <a:r>
              <a:rPr lang="es-ES" sz="4400" dirty="0"/>
              <a:t/>
            </a:r>
            <a:br>
              <a:rPr lang="es-ES" sz="4400" dirty="0"/>
            </a:br>
            <a:r>
              <a:rPr lang="es-ES" sz="4400" dirty="0"/>
              <a:t/>
            </a:r>
            <a:br>
              <a:rPr lang="es-ES" sz="4400" dirty="0"/>
            </a:br>
            <a:r>
              <a:rPr lang="en-US" sz="4400" dirty="0"/>
              <a:t/>
            </a:r>
            <a:br>
              <a:rPr lang="en-US" sz="4400" dirty="0"/>
            </a:br>
            <a:endParaRPr lang="en-US" dirty="0"/>
          </a:p>
        </p:txBody>
      </p:sp>
      <p:pic>
        <p:nvPicPr>
          <p:cNvPr id="3" name="Imagen 2"/>
          <p:cNvPicPr>
            <a:picLocks noChangeAspect="1"/>
          </p:cNvPicPr>
          <p:nvPr/>
        </p:nvPicPr>
        <p:blipFill>
          <a:blip r:embed="rId3"/>
          <a:stretch>
            <a:fillRect/>
          </a:stretch>
        </p:blipFill>
        <p:spPr>
          <a:xfrm>
            <a:off x="4398209" y="1815446"/>
            <a:ext cx="2809875" cy="3705225"/>
          </a:xfrm>
          <a:prstGeom prst="rect">
            <a:avLst/>
          </a:prstGeom>
        </p:spPr>
      </p:pic>
    </p:spTree>
    <p:extLst>
      <p:ext uri="{BB962C8B-B14F-4D97-AF65-F5344CB8AC3E}">
        <p14:creationId xmlns:p14="http://schemas.microsoft.com/office/powerpoint/2010/main" val="156617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147127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ES" dirty="0" smtClean="0"/>
              <a:t>Peter Frank Diaz Rosales	</a:t>
            </a:r>
            <a:endParaRPr lang="en-US" dirty="0"/>
          </a:p>
        </p:txBody>
      </p:sp>
      <p:sp>
        <p:nvSpPr>
          <p:cNvPr id="3" name="Marcador de texto 2"/>
          <p:cNvSpPr>
            <a:spLocks noGrp="1"/>
          </p:cNvSpPr>
          <p:nvPr>
            <p:ph type="body" sz="quarter" idx="12"/>
          </p:nvPr>
        </p:nvSpPr>
        <p:spPr/>
        <p:txBody>
          <a:bodyPr/>
          <a:lstStyle/>
          <a:p>
            <a:r>
              <a:rPr lang="es-ES" dirty="0" smtClean="0"/>
              <a:t>MVP-MCT-MCSE </a:t>
            </a:r>
            <a:r>
              <a:rPr lang="es-ES" dirty="0" err="1" smtClean="0"/>
              <a:t>Communication</a:t>
            </a:r>
            <a:endParaRPr lang="en-US" dirty="0"/>
          </a:p>
        </p:txBody>
      </p:sp>
      <p:sp>
        <p:nvSpPr>
          <p:cNvPr id="4" name="Marcador de texto 3"/>
          <p:cNvSpPr>
            <a:spLocks noGrp="1"/>
          </p:cNvSpPr>
          <p:nvPr>
            <p:ph type="body" sz="quarter" idx="13"/>
          </p:nvPr>
        </p:nvSpPr>
        <p:spPr/>
        <p:txBody>
          <a:bodyPr/>
          <a:lstStyle/>
          <a:p>
            <a:r>
              <a:rPr lang="es-ES" dirty="0" smtClean="0"/>
              <a:t>Peter Diaz</a:t>
            </a:r>
            <a:endParaRPr lang="en-US" dirty="0"/>
          </a:p>
        </p:txBody>
      </p:sp>
      <p:sp>
        <p:nvSpPr>
          <p:cNvPr id="5" name="Marcador de texto 4"/>
          <p:cNvSpPr>
            <a:spLocks noGrp="1"/>
          </p:cNvSpPr>
          <p:nvPr>
            <p:ph type="body" sz="quarter" idx="14"/>
          </p:nvPr>
        </p:nvSpPr>
        <p:spPr/>
        <p:txBody>
          <a:bodyPr/>
          <a:lstStyle/>
          <a:p>
            <a:r>
              <a:rPr lang="es-ES" dirty="0" smtClean="0"/>
              <a:t>www.ucenespanol.com</a:t>
            </a:r>
            <a:endParaRPr lang="en-US" dirty="0"/>
          </a:p>
        </p:txBody>
      </p:sp>
      <p:sp>
        <p:nvSpPr>
          <p:cNvPr id="6" name="Marcador de texto 5"/>
          <p:cNvSpPr>
            <a:spLocks noGrp="1"/>
          </p:cNvSpPr>
          <p:nvPr>
            <p:ph type="body" sz="quarter" idx="15"/>
          </p:nvPr>
        </p:nvSpPr>
        <p:spPr/>
        <p:txBody>
          <a:bodyPr/>
          <a:lstStyle/>
          <a:p>
            <a:r>
              <a:rPr lang="es-ES" dirty="0" smtClean="0"/>
              <a:t>@peterdiaz33</a:t>
            </a:r>
            <a:endParaRPr lang="en-US" dirty="0"/>
          </a:p>
        </p:txBody>
      </p:sp>
      <p:pic>
        <p:nvPicPr>
          <p:cNvPr id="9" name="Marcador de posición de imagen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21854" r="21854"/>
          <a:stretch>
            <a:fillRect/>
          </a:stretch>
        </p:blipFill>
        <p:spPr>
          <a:xfrm rot="5400000">
            <a:off x="865188" y="1011238"/>
            <a:ext cx="2160587" cy="2159000"/>
          </a:xfrm>
        </p:spPr>
      </p:pic>
      <p:sp>
        <p:nvSpPr>
          <p:cNvPr id="8" name="Marcador de texto 7"/>
          <p:cNvSpPr>
            <a:spLocks noGrp="1"/>
          </p:cNvSpPr>
          <p:nvPr>
            <p:ph type="body" sz="quarter" idx="17"/>
          </p:nvPr>
        </p:nvSpPr>
        <p:spPr/>
        <p:txBody>
          <a:bodyPr/>
          <a:lstStyle/>
          <a:p>
            <a:r>
              <a:rPr lang="es-ES" dirty="0" err="1" smtClean="0"/>
              <a:t>Presales</a:t>
            </a:r>
            <a:r>
              <a:rPr lang="es-ES" dirty="0" smtClean="0"/>
              <a:t> and Team Leader Security and </a:t>
            </a:r>
            <a:r>
              <a:rPr lang="es-ES" dirty="0" err="1" smtClean="0"/>
              <a:t>Unified</a:t>
            </a:r>
            <a:r>
              <a:rPr lang="es-ES" dirty="0" smtClean="0"/>
              <a:t> </a:t>
            </a:r>
            <a:r>
              <a:rPr lang="es-ES" dirty="0" err="1" smtClean="0"/>
              <a:t>Communications</a:t>
            </a:r>
            <a:endParaRPr lang="en-US" dirty="0"/>
          </a:p>
        </p:txBody>
      </p:sp>
    </p:spTree>
    <p:extLst>
      <p:ext uri="{BB962C8B-B14F-4D97-AF65-F5344CB8AC3E}">
        <p14:creationId xmlns:p14="http://schemas.microsoft.com/office/powerpoint/2010/main" val="2042806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Skype </a:t>
            </a:r>
            <a:r>
              <a:rPr lang="es-ES" dirty="0" err="1" smtClean="0"/>
              <a:t>For</a:t>
            </a:r>
            <a:r>
              <a:rPr lang="es-ES" dirty="0" smtClean="0"/>
              <a:t> Business Cloud PBX</a:t>
            </a:r>
            <a:endParaRPr lang="en-US" dirty="0"/>
          </a:p>
        </p:txBody>
      </p:sp>
      <p:sp>
        <p:nvSpPr>
          <p:cNvPr id="3" name="Marcador de texto 2"/>
          <p:cNvSpPr>
            <a:spLocks noGrp="1"/>
          </p:cNvSpPr>
          <p:nvPr>
            <p:ph type="body" sz="quarter" idx="12"/>
          </p:nvPr>
        </p:nvSpPr>
        <p:spPr/>
        <p:txBody>
          <a:bodyPr/>
          <a:lstStyle/>
          <a:p>
            <a:r>
              <a:rPr lang="es-ES" dirty="0" smtClean="0"/>
              <a:t>Microsoft Unified </a:t>
            </a:r>
            <a:r>
              <a:rPr lang="es-ES" dirty="0" smtClean="0"/>
              <a:t>Communications</a:t>
            </a:r>
            <a:endParaRPr lang="en-US" dirty="0"/>
          </a:p>
        </p:txBody>
      </p:sp>
    </p:spTree>
    <p:extLst>
      <p:ext uri="{BB962C8B-B14F-4D97-AF65-F5344CB8AC3E}">
        <p14:creationId xmlns:p14="http://schemas.microsoft.com/office/powerpoint/2010/main" val="3757448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Agenda</a:t>
            </a:r>
            <a:br>
              <a:rPr lang="es-ES" dirty="0" smtClean="0"/>
            </a:br>
            <a:endParaRPr lang="en-US" dirty="0"/>
          </a:p>
        </p:txBody>
      </p:sp>
      <p:sp>
        <p:nvSpPr>
          <p:cNvPr id="3" name="Marcador de texto 2"/>
          <p:cNvSpPr>
            <a:spLocks noGrp="1"/>
          </p:cNvSpPr>
          <p:nvPr>
            <p:ph type="body" sz="quarter" idx="10"/>
          </p:nvPr>
        </p:nvSpPr>
        <p:spPr>
          <a:xfrm>
            <a:off x="519248" y="1447799"/>
            <a:ext cx="11151917" cy="3996766"/>
          </a:xfrm>
        </p:spPr>
        <p:txBody>
          <a:bodyPr/>
          <a:lstStyle/>
          <a:p>
            <a:pPr marL="285750" indent="-285750">
              <a:buFont typeface="Arial" panose="020B0604020202020204" pitchFamily="34" charset="0"/>
              <a:buChar char="•"/>
            </a:pPr>
            <a:r>
              <a:rPr lang="es-ES" sz="3200" dirty="0" smtClean="0"/>
              <a:t>Historia de las Comunicaciones en Microsoft</a:t>
            </a:r>
          </a:p>
          <a:p>
            <a:pPr marL="285750" indent="-285750">
              <a:buFont typeface="Arial" panose="020B0604020202020204" pitchFamily="34" charset="0"/>
              <a:buChar char="•"/>
            </a:pPr>
            <a:r>
              <a:rPr lang="es-ES" sz="3200" dirty="0" smtClean="0"/>
              <a:t>¿ </a:t>
            </a:r>
            <a:r>
              <a:rPr lang="es-ES" sz="3200" dirty="0" smtClean="0"/>
              <a:t>Qué </a:t>
            </a:r>
            <a:r>
              <a:rPr lang="es-ES" sz="3200" dirty="0"/>
              <a:t>es Cloud PBX?</a:t>
            </a:r>
          </a:p>
          <a:p>
            <a:pPr marL="285750" indent="-285750">
              <a:buFont typeface="Arial" panose="020B0604020202020204" pitchFamily="34" charset="0"/>
              <a:buChar char="•"/>
            </a:pPr>
            <a:r>
              <a:rPr lang="es-ES" sz="3200" dirty="0"/>
              <a:t>¿Qué es el Plan E5 de Office 365?</a:t>
            </a:r>
          </a:p>
          <a:p>
            <a:pPr marL="285750" indent="-285750">
              <a:buFont typeface="Arial" panose="020B0604020202020204" pitchFamily="34" charset="0"/>
              <a:buChar char="•"/>
            </a:pPr>
            <a:r>
              <a:rPr lang="es-ES" sz="3200" dirty="0"/>
              <a:t>¿Qué características tiene el Plan E5 de Office 365?</a:t>
            </a:r>
          </a:p>
          <a:p>
            <a:pPr marL="285750" indent="-285750">
              <a:buFont typeface="Arial" panose="020B0604020202020204" pitchFamily="34" charset="0"/>
              <a:buChar char="•"/>
            </a:pPr>
            <a:r>
              <a:rPr lang="es-ES" sz="3200"/>
              <a:t>Voz </a:t>
            </a:r>
            <a:r>
              <a:rPr lang="es-ES" sz="3200" smtClean="0"/>
              <a:t>híbrida </a:t>
            </a:r>
            <a:r>
              <a:rPr lang="es-ES" sz="3200" dirty="0"/>
              <a:t>con Cloud PBX</a:t>
            </a:r>
          </a:p>
          <a:p>
            <a:pPr marL="285750" indent="-285750">
              <a:buFont typeface="Arial" panose="020B0604020202020204" pitchFamily="34" charset="0"/>
              <a:buChar char="•"/>
            </a:pPr>
            <a:r>
              <a:rPr lang="es-ES" sz="3200" dirty="0"/>
              <a:t>Demo</a:t>
            </a:r>
          </a:p>
          <a:p>
            <a:pPr marL="285750" indent="-285750">
              <a:buFont typeface="Arial" panose="020B0604020202020204" pitchFamily="34" charset="0"/>
              <a:buChar char="•"/>
            </a:pPr>
            <a:r>
              <a:rPr lang="es-ES" sz="3200" dirty="0"/>
              <a:t>Preguntas y respuestas.</a:t>
            </a:r>
          </a:p>
          <a:p>
            <a:endParaRPr lang="en-US" dirty="0"/>
          </a:p>
        </p:txBody>
      </p:sp>
    </p:spTree>
    <p:extLst>
      <p:ext uri="{BB962C8B-B14F-4D97-AF65-F5344CB8AC3E}">
        <p14:creationId xmlns:p14="http://schemas.microsoft.com/office/powerpoint/2010/main" val="3672835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Historia de las Comunicaciones en Microsoft</a:t>
            </a:r>
            <a:br>
              <a:rPr lang="es-ES" dirty="0" smtClean="0"/>
            </a:br>
            <a:endParaRPr lang="en-US" dirty="0"/>
          </a:p>
        </p:txBody>
      </p:sp>
      <p:grpSp>
        <p:nvGrpSpPr>
          <p:cNvPr id="4" name="Grupo 3"/>
          <p:cNvGrpSpPr/>
          <p:nvPr/>
        </p:nvGrpSpPr>
        <p:grpSpPr>
          <a:xfrm>
            <a:off x="1956440" y="1197930"/>
            <a:ext cx="7579024" cy="3466219"/>
            <a:chOff x="4180588" y="1400322"/>
            <a:chExt cx="8320835" cy="3301795"/>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288" y="4324218"/>
              <a:ext cx="1180935" cy="3778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002" y="4291213"/>
              <a:ext cx="1447907" cy="344740"/>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785" y="4259608"/>
              <a:ext cx="1699692" cy="370133"/>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3203" y="4048251"/>
              <a:ext cx="2170125" cy="641818"/>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1219" y="3505729"/>
              <a:ext cx="1186113" cy="1186113"/>
            </a:xfrm>
            <a:prstGeom prst="rect">
              <a:avLst/>
            </a:prstGeom>
          </p:spPr>
        </p:pic>
        <p:pic>
          <p:nvPicPr>
            <p:cNvPr id="10" name="Imagen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0588" y="1612788"/>
              <a:ext cx="2652641" cy="1990725"/>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2105" y="1400322"/>
              <a:ext cx="1815457" cy="1362445"/>
            </a:xfrm>
            <a:prstGeom prst="rect">
              <a:avLst/>
            </a:prstGeom>
          </p:spPr>
        </p:pic>
        <p:pic>
          <p:nvPicPr>
            <p:cNvPr id="12" name="Imagen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1008" y="1715292"/>
              <a:ext cx="1903444" cy="1428476"/>
            </a:xfrm>
            <a:prstGeom prst="rect">
              <a:avLst/>
            </a:prstGeom>
          </p:spPr>
        </p:pic>
        <p:pic>
          <p:nvPicPr>
            <p:cNvPr id="13" name="Imagen 12"/>
            <p:cNvPicPr>
              <a:picLocks noChangeAspect="1"/>
            </p:cNvPicPr>
            <p:nvPr/>
          </p:nvPicPr>
          <p:blipFill>
            <a:blip r:embed="rId10"/>
            <a:stretch>
              <a:fillRect/>
            </a:stretch>
          </p:blipFill>
          <p:spPr>
            <a:xfrm>
              <a:off x="11263328" y="1781711"/>
              <a:ext cx="1238095" cy="1476190"/>
            </a:xfrm>
            <a:prstGeom prst="rect">
              <a:avLst/>
            </a:prstGeom>
          </p:spPr>
        </p:pic>
      </p:grpSp>
      <p:pic>
        <p:nvPicPr>
          <p:cNvPr id="24" name="Imagen 23"/>
          <p:cNvPicPr>
            <a:picLocks noChangeAspect="1"/>
          </p:cNvPicPr>
          <p:nvPr/>
        </p:nvPicPr>
        <p:blipFill>
          <a:blip r:embed="rId11"/>
          <a:stretch>
            <a:fillRect/>
          </a:stretch>
        </p:blipFill>
        <p:spPr>
          <a:xfrm>
            <a:off x="2171513" y="4892115"/>
            <a:ext cx="2876550" cy="1257300"/>
          </a:xfrm>
          <a:prstGeom prst="rect">
            <a:avLst/>
          </a:prstGeom>
        </p:spPr>
      </p:pic>
      <p:pic>
        <p:nvPicPr>
          <p:cNvPr id="25" name="Imagen 24"/>
          <p:cNvPicPr>
            <a:picLocks noChangeAspect="1"/>
          </p:cNvPicPr>
          <p:nvPr/>
        </p:nvPicPr>
        <p:blipFill>
          <a:blip r:embed="rId12"/>
          <a:stretch>
            <a:fillRect/>
          </a:stretch>
        </p:blipFill>
        <p:spPr>
          <a:xfrm>
            <a:off x="5738255" y="5132023"/>
            <a:ext cx="3362325" cy="895350"/>
          </a:xfrm>
          <a:prstGeom prst="rect">
            <a:avLst/>
          </a:prstGeom>
        </p:spPr>
      </p:pic>
    </p:spTree>
    <p:extLst>
      <p:ext uri="{BB962C8B-B14F-4D97-AF65-F5344CB8AC3E}">
        <p14:creationId xmlns:p14="http://schemas.microsoft.com/office/powerpoint/2010/main" val="3877037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400" dirty="0"/>
              <a:t>¿Qué es el Plan E5 de Office 365?</a:t>
            </a:r>
            <a:r>
              <a:rPr lang="es-ES" sz="4400" dirty="0">
                <a:solidFill>
                  <a:schemeClr val="bg1"/>
                </a:solidFill>
              </a:rPr>
              <a:t/>
            </a:r>
            <a:br>
              <a:rPr lang="es-ES" sz="4400" dirty="0">
                <a:solidFill>
                  <a:schemeClr val="bg1"/>
                </a:solidFill>
              </a:rPr>
            </a:br>
            <a:r>
              <a:rPr lang="es-ES" dirty="0" smtClean="0"/>
              <a:t/>
            </a:r>
            <a:br>
              <a:rPr lang="es-ES" dirty="0" smtClean="0"/>
            </a:br>
            <a:r>
              <a:rPr lang="es-ES" sz="3200" dirty="0"/>
              <a:t>Es la evolución del Plan E4 empresarial de Office 365, pero con la introducción de Skype </a:t>
            </a:r>
            <a:r>
              <a:rPr lang="es-ES" sz="3200" dirty="0" err="1"/>
              <a:t>for</a:t>
            </a:r>
            <a:r>
              <a:rPr lang="es-ES" sz="3200" dirty="0"/>
              <a:t> Business y Cloud PBX, también destacar la presencia de toda la suite de productividad y colaboración de Microsoft.</a:t>
            </a:r>
            <a:r>
              <a:rPr lang="en-US" sz="4400" dirty="0"/>
              <a:t/>
            </a:r>
            <a:br>
              <a:rPr lang="en-US" sz="4400" dirty="0"/>
            </a:br>
            <a:endParaRPr lang="en-US" dirty="0"/>
          </a:p>
        </p:txBody>
      </p:sp>
      <p:pic>
        <p:nvPicPr>
          <p:cNvPr id="15" name="Picture 2"/>
          <p:cNvPicPr>
            <a:picLocks noChangeAspect="1"/>
          </p:cNvPicPr>
          <p:nvPr/>
        </p:nvPicPr>
        <p:blipFill>
          <a:blip r:embed="rId2"/>
          <a:stretch>
            <a:fillRect/>
          </a:stretch>
        </p:blipFill>
        <p:spPr>
          <a:xfrm>
            <a:off x="3835400" y="2921672"/>
            <a:ext cx="4419600" cy="3561678"/>
          </a:xfrm>
          <a:prstGeom prst="rect">
            <a:avLst/>
          </a:prstGeom>
        </p:spPr>
      </p:pic>
    </p:spTree>
    <p:extLst>
      <p:ext uri="{BB962C8B-B14F-4D97-AF65-F5344CB8AC3E}">
        <p14:creationId xmlns:p14="http://schemas.microsoft.com/office/powerpoint/2010/main" val="3039820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8237" y="258486"/>
            <a:ext cx="11151917" cy="747897"/>
          </a:xfrm>
        </p:spPr>
        <p:txBody>
          <a:bodyPr/>
          <a:lstStyle/>
          <a:p>
            <a:r>
              <a:rPr lang="es-ES" sz="3600" dirty="0"/>
              <a:t>¿Qué características tiene el Plan E5 de Office 365?</a:t>
            </a:r>
            <a:r>
              <a:rPr lang="es-ES" sz="4400" dirty="0"/>
              <a:t/>
            </a:r>
            <a:br>
              <a:rPr lang="es-ES" sz="4400" dirty="0"/>
            </a:br>
            <a:r>
              <a:rPr lang="es-ES" sz="4400" dirty="0"/>
              <a:t/>
            </a:r>
            <a:br>
              <a:rPr lang="es-ES" sz="4400" dirty="0"/>
            </a:br>
            <a:r>
              <a:rPr lang="es-ES" sz="2000" dirty="0" smtClean="0"/>
              <a:t>Office </a:t>
            </a:r>
            <a:r>
              <a:rPr lang="es-ES" sz="2000" dirty="0"/>
              <a:t>365 con el Plan E5 Cloud PBX permite en esta fase el Bridge de Conferencia.</a:t>
            </a:r>
            <a:br>
              <a:rPr lang="es-ES" sz="2000" dirty="0"/>
            </a:br>
            <a:r>
              <a:rPr lang="es-ES" sz="2000" dirty="0"/>
              <a:t/>
            </a:r>
            <a:br>
              <a:rPr lang="es-ES" sz="2000" dirty="0"/>
            </a:br>
            <a:r>
              <a:rPr lang="es-ES" sz="2000" dirty="0"/>
              <a:t>Este servicio permite que cualquier participante de una reunión pueda unirse desde un teléfono fijo o móvil.</a:t>
            </a:r>
            <a:br>
              <a:rPr lang="es-ES" sz="2000" dirty="0"/>
            </a:br>
            <a:r>
              <a:rPr lang="es-ES" sz="2000" dirty="0"/>
              <a:t/>
            </a:r>
            <a:br>
              <a:rPr lang="es-ES" sz="2000" dirty="0"/>
            </a:br>
            <a:r>
              <a:rPr lang="es-ES" sz="2000" dirty="0"/>
              <a:t>En este sentido Microsoft ha habilitado el Bridge de Conferencia en varios países a nivel mundial lo que facilita la conexión, </a:t>
            </a:r>
            <a:r>
              <a:rPr lang="es-ES" sz="2000" dirty="0" smtClean="0"/>
              <a:t>desde </a:t>
            </a:r>
            <a:r>
              <a:rPr lang="es-ES" sz="2000" dirty="0"/>
              <a:t>cualquier parte del mundo que se encuentren nuestros clientes, proveedores o socios de negocios.</a:t>
            </a:r>
            <a:br>
              <a:rPr lang="es-ES" sz="2000" dirty="0"/>
            </a:br>
            <a:r>
              <a:rPr lang="es-ES" sz="2000" b="1" dirty="0"/>
              <a:t/>
            </a:r>
            <a:br>
              <a:rPr lang="es-ES" sz="2000" b="1" dirty="0"/>
            </a:br>
            <a:r>
              <a:rPr lang="es-ES" sz="2000" b="1" dirty="0"/>
              <a:t>Microsoft tiene como plan ampliar el servicios de Cloud PBX a las siguientes características:</a:t>
            </a:r>
            <a:br>
              <a:rPr lang="es-ES" sz="2000" b="1" dirty="0"/>
            </a:br>
            <a:r>
              <a:rPr lang="es-ES" sz="2000" dirty="0"/>
              <a:t/>
            </a:r>
            <a:br>
              <a:rPr lang="es-ES" sz="2000" dirty="0"/>
            </a:br>
            <a:r>
              <a:rPr lang="es-ES" sz="2000" dirty="0" smtClean="0"/>
              <a:t>- Provisión </a:t>
            </a:r>
            <a:r>
              <a:rPr lang="es-ES" sz="2000" dirty="0"/>
              <a:t>de números telefónicos locales país e internacionales</a:t>
            </a:r>
            <a:br>
              <a:rPr lang="es-ES" sz="2000" dirty="0"/>
            </a:br>
            <a:r>
              <a:rPr lang="es-ES" sz="2000" dirty="0" smtClean="0"/>
              <a:t>- IVR </a:t>
            </a:r>
            <a:r>
              <a:rPr lang="es-ES" sz="2000" dirty="0"/>
              <a:t>en la nube</a:t>
            </a:r>
            <a:br>
              <a:rPr lang="es-ES" sz="2000" dirty="0"/>
            </a:br>
            <a:r>
              <a:rPr lang="es-ES" sz="2000" dirty="0" smtClean="0"/>
              <a:t>- Servicio </a:t>
            </a:r>
            <a:r>
              <a:rPr lang="es-ES" sz="2000" dirty="0"/>
              <a:t>de mensajería de voz UM de Exchange</a:t>
            </a:r>
            <a:br>
              <a:rPr lang="es-ES" sz="2000" dirty="0"/>
            </a:br>
            <a:r>
              <a:rPr lang="es-ES" sz="2000" dirty="0" smtClean="0"/>
              <a:t>- Call </a:t>
            </a:r>
            <a:r>
              <a:rPr lang="es-ES" sz="2000" dirty="0"/>
              <a:t>Park</a:t>
            </a:r>
            <a:br>
              <a:rPr lang="es-ES" sz="2000" dirty="0"/>
            </a:br>
            <a:r>
              <a:rPr lang="es-ES" sz="2000" dirty="0" smtClean="0"/>
              <a:t>- Grupos </a:t>
            </a:r>
            <a:r>
              <a:rPr lang="es-ES" sz="2000" dirty="0"/>
              <a:t>de Respuestas</a:t>
            </a:r>
            <a:br>
              <a:rPr lang="es-ES" sz="2000" dirty="0"/>
            </a:br>
            <a:r>
              <a:rPr lang="es-ES" sz="2000" dirty="0" smtClean="0"/>
              <a:t>- Servicios </a:t>
            </a:r>
            <a:r>
              <a:rPr lang="es-ES" sz="2000" dirty="0"/>
              <a:t>de emergencias según el país</a:t>
            </a:r>
            <a:br>
              <a:rPr lang="es-ES" sz="2000" dirty="0"/>
            </a:br>
            <a:r>
              <a:rPr lang="es-ES" sz="2000" dirty="0" smtClean="0"/>
              <a:t>- Tarifas </a:t>
            </a:r>
            <a:r>
              <a:rPr lang="es-ES" sz="2000" dirty="0"/>
              <a:t>planas para los servicios de telefonía.</a:t>
            </a:r>
            <a:r>
              <a:rPr lang="en-US" sz="4400" dirty="0"/>
              <a:t/>
            </a:r>
            <a:br>
              <a:rPr lang="en-US" sz="4400" dirty="0"/>
            </a:br>
            <a:endParaRPr lang="en-US" dirty="0"/>
          </a:p>
        </p:txBody>
      </p:sp>
    </p:spTree>
    <p:extLst>
      <p:ext uri="{BB962C8B-B14F-4D97-AF65-F5344CB8AC3E}">
        <p14:creationId xmlns:p14="http://schemas.microsoft.com/office/powerpoint/2010/main" val="269735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8237" y="258486"/>
            <a:ext cx="11151917" cy="747897"/>
          </a:xfrm>
        </p:spPr>
        <p:txBody>
          <a:bodyPr/>
          <a:lstStyle/>
          <a:p>
            <a:r>
              <a:rPr lang="es-ES" sz="3600" dirty="0" smtClean="0"/>
              <a:t>Voz Hibrida con Cloud PBX</a:t>
            </a:r>
            <a:r>
              <a:rPr lang="es-ES" sz="4400" dirty="0"/>
              <a:t/>
            </a:r>
            <a:br>
              <a:rPr lang="es-ES" sz="4400" dirty="0"/>
            </a:br>
            <a:r>
              <a:rPr lang="es-ES" sz="4400" dirty="0"/>
              <a:t/>
            </a:r>
            <a:br>
              <a:rPr lang="es-ES" sz="4400" dirty="0"/>
            </a:br>
            <a:r>
              <a:rPr lang="en-US" sz="4400" dirty="0"/>
              <a:t/>
            </a:r>
            <a:br>
              <a:rPr lang="en-US" sz="4400" dirty="0"/>
            </a:br>
            <a:endParaRPr lang="en-US" dirty="0"/>
          </a:p>
        </p:txBody>
      </p:sp>
      <p:sp>
        <p:nvSpPr>
          <p:cNvPr id="4" name="Rectangle 19"/>
          <p:cNvSpPr/>
          <p:nvPr/>
        </p:nvSpPr>
        <p:spPr bwMode="auto">
          <a:xfrm>
            <a:off x="383563" y="922070"/>
            <a:ext cx="11699427" cy="56846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880174" y="5578075"/>
            <a:ext cx="1563178" cy="8521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p:cNvSpPr txBox="1"/>
          <p:nvPr/>
        </p:nvSpPr>
        <p:spPr>
          <a:xfrm>
            <a:off x="7552341" y="2940637"/>
            <a:ext cx="1625654" cy="192135"/>
          </a:xfrm>
          <a:prstGeom prst="rect">
            <a:avLst/>
          </a:prstGeom>
          <a:noFill/>
        </p:spPr>
        <p:txBody>
          <a:bodyPr wrap="square" lIns="0" tIns="0" rIns="0" bIns="0" rtlCol="0">
            <a:spAutoFit/>
          </a:bodyPr>
          <a:lstStyle/>
          <a:p>
            <a:pPr algn="ctr" defTabSz="932559"/>
            <a:r>
              <a:rPr lang="en-US" sz="1224" spc="-71" dirty="0" err="1">
                <a:solidFill>
                  <a:srgbClr val="FFFFFF"/>
                </a:solidFill>
                <a:latin typeface="Segoe UI" pitchFamily="34" charset="0"/>
              </a:rPr>
              <a:t>SfB</a:t>
            </a:r>
            <a:r>
              <a:rPr lang="en-US" sz="1224" spc="-71" dirty="0">
                <a:solidFill>
                  <a:srgbClr val="FFFFFF"/>
                </a:solidFill>
                <a:latin typeface="Segoe UI" pitchFamily="34" charset="0"/>
              </a:rPr>
              <a:t> Online Infrastructure</a:t>
            </a:r>
          </a:p>
        </p:txBody>
      </p:sp>
      <p:cxnSp>
        <p:nvCxnSpPr>
          <p:cNvPr id="7" name="Straight Arrow Connector 10"/>
          <p:cNvCxnSpPr/>
          <p:nvPr/>
        </p:nvCxnSpPr>
        <p:spPr>
          <a:xfrm flipH="1">
            <a:off x="4737220" y="6237363"/>
            <a:ext cx="2992114" cy="9330"/>
          </a:xfrm>
          <a:prstGeom prst="straightConnector1">
            <a:avLst/>
          </a:prstGeom>
          <a:ln w="25400" cap="sq">
            <a:solidFill>
              <a:schemeClr val="bg1"/>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11"/>
          <p:cNvCxnSpPr/>
          <p:nvPr/>
        </p:nvCxnSpPr>
        <p:spPr>
          <a:xfrm flipV="1">
            <a:off x="8378022" y="3243433"/>
            <a:ext cx="14337" cy="2198526"/>
          </a:xfrm>
          <a:prstGeom prst="straightConnector1">
            <a:avLst/>
          </a:prstGeom>
          <a:ln w="25400" cap="sq">
            <a:solidFill>
              <a:schemeClr val="bg1"/>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8792209" y="4795873"/>
            <a:ext cx="573760" cy="19213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Internet</a:t>
            </a:r>
          </a:p>
        </p:txBody>
      </p:sp>
      <p:sp>
        <p:nvSpPr>
          <p:cNvPr id="10" name="TextBox 25"/>
          <p:cNvSpPr txBox="1"/>
          <p:nvPr/>
        </p:nvSpPr>
        <p:spPr>
          <a:xfrm>
            <a:off x="3596136" y="6241857"/>
            <a:ext cx="1051894" cy="19213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John </a:t>
            </a:r>
            <a:r>
              <a:rPr lang="en-US" sz="1224" spc="-71" dirty="0" err="1">
                <a:solidFill>
                  <a:srgbClr val="FFFFFF"/>
                </a:solidFill>
                <a:latin typeface="Segoe UI" pitchFamily="34" charset="0"/>
              </a:rPr>
              <a:t>SfB</a:t>
            </a:r>
            <a:r>
              <a:rPr lang="en-US" sz="1224" spc="-71" dirty="0">
                <a:solidFill>
                  <a:srgbClr val="FFFFFF"/>
                </a:solidFill>
                <a:latin typeface="Segoe UI" pitchFamily="34" charset="0"/>
              </a:rPr>
              <a:t> Online</a:t>
            </a:r>
          </a:p>
        </p:txBody>
      </p:sp>
      <p:cxnSp>
        <p:nvCxnSpPr>
          <p:cNvPr id="11" name="Straight Arrow Connector 28"/>
          <p:cNvCxnSpPr/>
          <p:nvPr/>
        </p:nvCxnSpPr>
        <p:spPr>
          <a:xfrm flipH="1">
            <a:off x="2709461" y="2406993"/>
            <a:ext cx="392835" cy="697039"/>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2" name="Group 49"/>
          <p:cNvGrpSpPr/>
          <p:nvPr/>
        </p:nvGrpSpPr>
        <p:grpSpPr>
          <a:xfrm>
            <a:off x="1099186" y="2974419"/>
            <a:ext cx="1872664" cy="1020832"/>
            <a:chOff x="511039" y="2850325"/>
            <a:chExt cx="1836112" cy="1000907"/>
          </a:xfrm>
        </p:grpSpPr>
        <p:pic>
          <p:nvPicPr>
            <p:cNvPr id="13"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1039" y="2850325"/>
              <a:ext cx="1836112" cy="100090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34"/>
            <p:cNvGrpSpPr/>
            <p:nvPr/>
          </p:nvGrpSpPr>
          <p:grpSpPr>
            <a:xfrm>
              <a:off x="1227242" y="3113634"/>
              <a:ext cx="877324" cy="737598"/>
              <a:chOff x="2359928" y="4004526"/>
              <a:chExt cx="855614" cy="737598"/>
            </a:xfrm>
          </p:grpSpPr>
          <p:sp>
            <p:nvSpPr>
              <p:cNvPr id="15" name="Isosceles Triangle 35"/>
              <p:cNvSpPr/>
              <p:nvPr/>
            </p:nvSpPr>
            <p:spPr bwMode="auto">
              <a:xfrm>
                <a:off x="2359928" y="4004526"/>
                <a:ext cx="855614" cy="737598"/>
              </a:xfrm>
              <a:prstGeom prst="triangle">
                <a:avLst/>
              </a:prstGeom>
              <a:noFill/>
              <a:ln w="2540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 name="TextBox 36"/>
              <p:cNvSpPr txBox="1"/>
              <p:nvPr/>
            </p:nvSpPr>
            <p:spPr>
              <a:xfrm>
                <a:off x="2594078" y="4421598"/>
                <a:ext cx="388606" cy="188385"/>
              </a:xfrm>
              <a:prstGeom prst="rect">
                <a:avLst/>
              </a:prstGeom>
              <a:noFill/>
            </p:spPr>
            <p:txBody>
              <a:bodyPr wrap="square" lIns="0" tIns="0" rIns="0" bIns="0" rtlCol="0">
                <a:spAutoFit/>
              </a:bodyPr>
              <a:lstStyle/>
              <a:p>
                <a:pPr algn="ctr" defTabSz="932559"/>
                <a:r>
                  <a:rPr lang="en-US" sz="1224" spc="-71" dirty="0">
                    <a:solidFill>
                      <a:srgbClr val="797A7D"/>
                    </a:solidFill>
                    <a:latin typeface="Segoe UI" pitchFamily="34" charset="0"/>
                  </a:rPr>
                  <a:t>PSTN</a:t>
                </a:r>
              </a:p>
            </p:txBody>
          </p:sp>
        </p:grpSp>
      </p:grpSp>
      <p:grpSp>
        <p:nvGrpSpPr>
          <p:cNvPr id="17" name="Group 5"/>
          <p:cNvGrpSpPr/>
          <p:nvPr/>
        </p:nvGrpSpPr>
        <p:grpSpPr>
          <a:xfrm>
            <a:off x="3174477" y="2211062"/>
            <a:ext cx="696764" cy="563138"/>
            <a:chOff x="4068592" y="1750518"/>
            <a:chExt cx="683164" cy="552146"/>
          </a:xfrm>
        </p:grpSpPr>
        <p:pic>
          <p:nvPicPr>
            <p:cNvPr id="18" name="Picture 45"/>
            <p:cNvPicPr>
              <a:picLocks noChangeAspect="1"/>
            </p:cNvPicPr>
            <p:nvPr/>
          </p:nvPicPr>
          <p:blipFill>
            <a:blip r:embed="rId4"/>
            <a:stretch>
              <a:fillRect/>
            </a:stretch>
          </p:blipFill>
          <p:spPr>
            <a:xfrm>
              <a:off x="4085820" y="1750518"/>
              <a:ext cx="665936" cy="248467"/>
            </a:xfrm>
            <a:prstGeom prst="rect">
              <a:avLst/>
            </a:prstGeom>
          </p:spPr>
        </p:pic>
        <p:sp>
          <p:nvSpPr>
            <p:cNvPr id="19" name="TextBox 48"/>
            <p:cNvSpPr txBox="1"/>
            <p:nvPr/>
          </p:nvSpPr>
          <p:spPr>
            <a:xfrm>
              <a:off x="4068592" y="2114279"/>
              <a:ext cx="656321"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PSTN GW</a:t>
              </a:r>
            </a:p>
          </p:txBody>
        </p:sp>
      </p:grpSp>
      <p:pic>
        <p:nvPicPr>
          <p:cNvPr id="20" name="Picture 1"/>
          <p:cNvPicPr>
            <a:picLocks noChangeAspect="1"/>
          </p:cNvPicPr>
          <p:nvPr/>
        </p:nvPicPr>
        <p:blipFill>
          <a:blip r:embed="rId5"/>
          <a:stretch>
            <a:fillRect/>
          </a:stretch>
        </p:blipFill>
        <p:spPr>
          <a:xfrm>
            <a:off x="3843864" y="5815327"/>
            <a:ext cx="537985" cy="439223"/>
          </a:xfrm>
          <a:prstGeom prst="rect">
            <a:avLst/>
          </a:prstGeom>
        </p:spPr>
      </p:pic>
      <p:pic>
        <p:nvPicPr>
          <p:cNvPr id="21" name="Picture 2"/>
          <p:cNvPicPr>
            <a:picLocks noChangeAspect="1"/>
          </p:cNvPicPr>
          <p:nvPr/>
        </p:nvPicPr>
        <p:blipFill>
          <a:blip r:embed="rId6"/>
          <a:stretch>
            <a:fillRect/>
          </a:stretch>
        </p:blipFill>
        <p:spPr>
          <a:xfrm>
            <a:off x="7989731" y="1843860"/>
            <a:ext cx="873717" cy="1027523"/>
          </a:xfrm>
          <a:prstGeom prst="rect">
            <a:avLst/>
          </a:prstGeom>
        </p:spPr>
      </p:pic>
      <p:sp>
        <p:nvSpPr>
          <p:cNvPr id="22" name="Rectangle 37"/>
          <p:cNvSpPr/>
          <p:nvPr/>
        </p:nvSpPr>
        <p:spPr bwMode="auto">
          <a:xfrm>
            <a:off x="4362343" y="1552085"/>
            <a:ext cx="3187926" cy="37910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3" name="Group 59"/>
          <p:cNvGrpSpPr/>
          <p:nvPr/>
        </p:nvGrpSpPr>
        <p:grpSpPr>
          <a:xfrm>
            <a:off x="5904673" y="1893602"/>
            <a:ext cx="884866" cy="779747"/>
            <a:chOff x="4772048" y="1356141"/>
            <a:chExt cx="867594" cy="764527"/>
          </a:xfrm>
        </p:grpSpPr>
        <p:pic>
          <p:nvPicPr>
            <p:cNvPr id="24" name="Picture 51"/>
            <p:cNvPicPr>
              <a:picLocks noChangeAspect="1"/>
            </p:cNvPicPr>
            <p:nvPr/>
          </p:nvPicPr>
          <p:blipFill>
            <a:blip r:embed="rId7"/>
            <a:stretch>
              <a:fillRect/>
            </a:stretch>
          </p:blipFill>
          <p:spPr>
            <a:xfrm>
              <a:off x="4981376" y="1356141"/>
              <a:ext cx="658266" cy="574200"/>
            </a:xfrm>
            <a:prstGeom prst="rect">
              <a:avLst/>
            </a:prstGeom>
          </p:spPr>
        </p:pic>
        <p:sp>
          <p:nvSpPr>
            <p:cNvPr id="25" name="TextBox 53"/>
            <p:cNvSpPr txBox="1"/>
            <p:nvPr/>
          </p:nvSpPr>
          <p:spPr>
            <a:xfrm>
              <a:off x="4772048" y="1932283"/>
              <a:ext cx="715819"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Edge</a:t>
              </a:r>
            </a:p>
          </p:txBody>
        </p:sp>
      </p:grpSp>
      <p:grpSp>
        <p:nvGrpSpPr>
          <p:cNvPr id="26" name="Group 56"/>
          <p:cNvGrpSpPr/>
          <p:nvPr/>
        </p:nvGrpSpPr>
        <p:grpSpPr>
          <a:xfrm>
            <a:off x="5131553" y="2810931"/>
            <a:ext cx="742162" cy="980417"/>
            <a:chOff x="6984282" y="1362798"/>
            <a:chExt cx="715819" cy="945617"/>
          </a:xfrm>
        </p:grpSpPr>
        <p:pic>
          <p:nvPicPr>
            <p:cNvPr id="27" name="Picture 54"/>
            <p:cNvPicPr>
              <a:picLocks noChangeAspect="1"/>
            </p:cNvPicPr>
            <p:nvPr/>
          </p:nvPicPr>
          <p:blipFill>
            <a:blip r:embed="rId8"/>
            <a:stretch>
              <a:fillRect/>
            </a:stretch>
          </p:blipFill>
          <p:spPr>
            <a:xfrm>
              <a:off x="7190881" y="1362798"/>
              <a:ext cx="449016" cy="539400"/>
            </a:xfrm>
            <a:prstGeom prst="rect">
              <a:avLst/>
            </a:prstGeom>
          </p:spPr>
        </p:pic>
        <p:sp>
          <p:nvSpPr>
            <p:cNvPr id="28" name="TextBox 55"/>
            <p:cNvSpPr txBox="1"/>
            <p:nvPr/>
          </p:nvSpPr>
          <p:spPr>
            <a:xfrm>
              <a:off x="6984282" y="1937784"/>
              <a:ext cx="715819" cy="370631"/>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Active Directory</a:t>
              </a:r>
            </a:p>
          </p:txBody>
        </p:sp>
      </p:grpSp>
      <p:sp>
        <p:nvSpPr>
          <p:cNvPr id="29" name="Rounded Rectangle 58"/>
          <p:cNvSpPr/>
          <p:nvPr/>
        </p:nvSpPr>
        <p:spPr bwMode="auto">
          <a:xfrm>
            <a:off x="4714195" y="1779583"/>
            <a:ext cx="2533967" cy="3204633"/>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0" name="Straight Arrow Connector 60"/>
          <p:cNvCxnSpPr/>
          <p:nvPr/>
        </p:nvCxnSpPr>
        <p:spPr>
          <a:xfrm flipH="1">
            <a:off x="3883229" y="2335981"/>
            <a:ext cx="1052063" cy="1114"/>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61"/>
          <p:cNvCxnSpPr/>
          <p:nvPr/>
        </p:nvCxnSpPr>
        <p:spPr>
          <a:xfrm flipH="1" flipV="1">
            <a:off x="6781083" y="2335981"/>
            <a:ext cx="1101324" cy="673"/>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32" name="Group 7"/>
          <p:cNvGrpSpPr/>
          <p:nvPr/>
        </p:nvGrpSpPr>
        <p:grpSpPr>
          <a:xfrm>
            <a:off x="6013222" y="3930162"/>
            <a:ext cx="742162" cy="980417"/>
            <a:chOff x="8923369" y="3159083"/>
            <a:chExt cx="727676" cy="961280"/>
          </a:xfrm>
        </p:grpSpPr>
        <p:pic>
          <p:nvPicPr>
            <p:cNvPr id="33" name="Picture 3"/>
            <p:cNvPicPr>
              <a:picLocks noChangeAspect="1"/>
            </p:cNvPicPr>
            <p:nvPr/>
          </p:nvPicPr>
          <p:blipFill>
            <a:blip r:embed="rId9"/>
            <a:stretch>
              <a:fillRect/>
            </a:stretch>
          </p:blipFill>
          <p:spPr>
            <a:xfrm>
              <a:off x="9177897" y="3159083"/>
              <a:ext cx="440297" cy="535050"/>
            </a:xfrm>
            <a:prstGeom prst="rect">
              <a:avLst/>
            </a:prstGeom>
          </p:spPr>
        </p:pic>
        <p:sp>
          <p:nvSpPr>
            <p:cNvPr id="34" name="TextBox 62"/>
            <p:cNvSpPr txBox="1"/>
            <p:nvPr/>
          </p:nvSpPr>
          <p:spPr>
            <a:xfrm>
              <a:off x="8923369" y="3743593"/>
              <a:ext cx="727676" cy="376770"/>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AD FS Proxy</a:t>
              </a:r>
            </a:p>
            <a:p>
              <a:pPr algn="ctr" defTabSz="932559"/>
              <a:r>
                <a:rPr lang="en-US" sz="1224" spc="-71" dirty="0">
                  <a:solidFill>
                    <a:srgbClr val="FFFFFF"/>
                  </a:solidFill>
                  <a:latin typeface="Segoe UI" pitchFamily="34" charset="0"/>
                </a:rPr>
                <a:t>(optional)</a:t>
              </a:r>
            </a:p>
          </p:txBody>
        </p:sp>
      </p:grpSp>
      <p:grpSp>
        <p:nvGrpSpPr>
          <p:cNvPr id="35" name="Group 14"/>
          <p:cNvGrpSpPr/>
          <p:nvPr/>
        </p:nvGrpSpPr>
        <p:grpSpPr>
          <a:xfrm>
            <a:off x="5187542" y="3930163"/>
            <a:ext cx="742162" cy="957084"/>
            <a:chOff x="7209161" y="3636004"/>
            <a:chExt cx="727676" cy="938403"/>
          </a:xfrm>
        </p:grpSpPr>
        <p:pic>
          <p:nvPicPr>
            <p:cNvPr id="36" name="Picture 4"/>
            <p:cNvPicPr>
              <a:picLocks noChangeAspect="1"/>
            </p:cNvPicPr>
            <p:nvPr/>
          </p:nvPicPr>
          <p:blipFill>
            <a:blip r:embed="rId10"/>
            <a:stretch>
              <a:fillRect/>
            </a:stretch>
          </p:blipFill>
          <p:spPr>
            <a:xfrm>
              <a:off x="7385164" y="3636004"/>
              <a:ext cx="444656" cy="539400"/>
            </a:xfrm>
            <a:prstGeom prst="rect">
              <a:avLst/>
            </a:prstGeom>
          </p:spPr>
        </p:pic>
        <p:sp>
          <p:nvSpPr>
            <p:cNvPr id="37" name="TextBox 63"/>
            <p:cNvSpPr txBox="1"/>
            <p:nvPr/>
          </p:nvSpPr>
          <p:spPr>
            <a:xfrm>
              <a:off x="7209161" y="4197637"/>
              <a:ext cx="727676" cy="376770"/>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AD FS (optional)</a:t>
              </a:r>
            </a:p>
          </p:txBody>
        </p:sp>
      </p:grpSp>
      <p:grpSp>
        <p:nvGrpSpPr>
          <p:cNvPr id="38" name="Group 16"/>
          <p:cNvGrpSpPr/>
          <p:nvPr/>
        </p:nvGrpSpPr>
        <p:grpSpPr>
          <a:xfrm>
            <a:off x="6047377" y="2865046"/>
            <a:ext cx="742162" cy="811924"/>
            <a:chOff x="8912308" y="3092791"/>
            <a:chExt cx="727676" cy="796076"/>
          </a:xfrm>
        </p:grpSpPr>
        <p:pic>
          <p:nvPicPr>
            <p:cNvPr id="39" name="Picture 13"/>
            <p:cNvPicPr>
              <a:picLocks noChangeAspect="1"/>
            </p:cNvPicPr>
            <p:nvPr/>
          </p:nvPicPr>
          <p:blipFill>
            <a:blip r:embed="rId11"/>
            <a:stretch>
              <a:fillRect/>
            </a:stretch>
          </p:blipFill>
          <p:spPr>
            <a:xfrm>
              <a:off x="9140538" y="3092791"/>
              <a:ext cx="470813" cy="548100"/>
            </a:xfrm>
            <a:prstGeom prst="rect">
              <a:avLst/>
            </a:prstGeom>
          </p:spPr>
        </p:pic>
        <p:sp>
          <p:nvSpPr>
            <p:cNvPr id="40" name="TextBox 64"/>
            <p:cNvSpPr txBox="1"/>
            <p:nvPr/>
          </p:nvSpPr>
          <p:spPr>
            <a:xfrm>
              <a:off x="8912308" y="3700482"/>
              <a:ext cx="727676"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AAD Sync</a:t>
              </a:r>
            </a:p>
          </p:txBody>
        </p:sp>
      </p:grpSp>
      <p:grpSp>
        <p:nvGrpSpPr>
          <p:cNvPr id="41" name="Group 17"/>
          <p:cNvGrpSpPr/>
          <p:nvPr/>
        </p:nvGrpSpPr>
        <p:grpSpPr>
          <a:xfrm>
            <a:off x="5154649" y="1881776"/>
            <a:ext cx="757936" cy="800442"/>
            <a:chOff x="7802670" y="2131194"/>
            <a:chExt cx="743142" cy="784818"/>
          </a:xfrm>
        </p:grpSpPr>
        <p:pic>
          <p:nvPicPr>
            <p:cNvPr id="42" name="Picture 15"/>
            <p:cNvPicPr>
              <a:picLocks noChangeAspect="1"/>
            </p:cNvPicPr>
            <p:nvPr/>
          </p:nvPicPr>
          <p:blipFill>
            <a:blip r:embed="rId12"/>
            <a:stretch>
              <a:fillRect/>
            </a:stretch>
          </p:blipFill>
          <p:spPr>
            <a:xfrm>
              <a:off x="7887546" y="2131194"/>
              <a:ext cx="658266" cy="574200"/>
            </a:xfrm>
            <a:prstGeom prst="rect">
              <a:avLst/>
            </a:prstGeom>
          </p:spPr>
        </p:pic>
        <p:sp>
          <p:nvSpPr>
            <p:cNvPr id="43" name="TextBox 66"/>
            <p:cNvSpPr txBox="1"/>
            <p:nvPr/>
          </p:nvSpPr>
          <p:spPr>
            <a:xfrm>
              <a:off x="7802670" y="2727627"/>
              <a:ext cx="715819"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Front-End </a:t>
              </a:r>
            </a:p>
          </p:txBody>
        </p:sp>
      </p:grpSp>
    </p:spTree>
    <p:extLst>
      <p:ext uri="{BB962C8B-B14F-4D97-AF65-F5344CB8AC3E}">
        <p14:creationId xmlns:p14="http://schemas.microsoft.com/office/powerpoint/2010/main" val="249006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8237" y="258486"/>
            <a:ext cx="11151917" cy="747897"/>
          </a:xfrm>
        </p:spPr>
        <p:txBody>
          <a:bodyPr/>
          <a:lstStyle/>
          <a:p>
            <a:r>
              <a:rPr lang="es-ES" sz="3600" dirty="0" smtClean="0"/>
              <a:t>Demo</a:t>
            </a:r>
            <a:r>
              <a:rPr lang="es-ES" sz="4400" dirty="0"/>
              <a:t/>
            </a:r>
            <a:br>
              <a:rPr lang="es-ES" sz="4400" dirty="0"/>
            </a:br>
            <a:r>
              <a:rPr lang="es-ES" sz="4400" dirty="0"/>
              <a:t/>
            </a:r>
            <a:br>
              <a:rPr lang="es-ES" sz="4400" dirty="0"/>
            </a:br>
            <a:r>
              <a:rPr lang="en-US" sz="4400" dirty="0"/>
              <a:t/>
            </a:r>
            <a:br>
              <a:rPr lang="en-US" sz="4400" dirty="0"/>
            </a:br>
            <a:endParaRPr lang="en-US" dirty="0"/>
          </a:p>
        </p:txBody>
      </p:sp>
      <p:pic>
        <p:nvPicPr>
          <p:cNvPr id="3" name="Imagen 2"/>
          <p:cNvPicPr>
            <a:picLocks noChangeAspect="1"/>
          </p:cNvPicPr>
          <p:nvPr/>
        </p:nvPicPr>
        <p:blipFill>
          <a:blip r:embed="rId3"/>
          <a:stretch>
            <a:fillRect/>
          </a:stretch>
        </p:blipFill>
        <p:spPr>
          <a:xfrm>
            <a:off x="1709271" y="860621"/>
            <a:ext cx="7855884" cy="5629266"/>
          </a:xfrm>
          <a:prstGeom prst="rect">
            <a:avLst/>
          </a:prstGeom>
        </p:spPr>
      </p:pic>
    </p:spTree>
    <p:extLst>
      <p:ext uri="{BB962C8B-B14F-4D97-AF65-F5344CB8AC3E}">
        <p14:creationId xmlns:p14="http://schemas.microsoft.com/office/powerpoint/2010/main" val="1878179821"/>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960</Words>
  <Application>Microsoft Macintosh PowerPoint</Application>
  <PresentationFormat>Widescreen</PresentationFormat>
  <Paragraphs>68</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Consolas</vt:lpstr>
      <vt:lpstr>Segoe Pro Light</vt:lpstr>
      <vt:lpstr>Segoe UI</vt:lpstr>
      <vt:lpstr>Segoe UI Light</vt:lpstr>
      <vt:lpstr>Wingdings</vt:lpstr>
      <vt:lpstr>Arial</vt:lpstr>
      <vt:lpstr>5-30055_SharePoint Template 2012 - 16x9 - White Background</vt:lpstr>
      <vt:lpstr>PowerPoint Presentation</vt:lpstr>
      <vt:lpstr>PowerPoint Presentation</vt:lpstr>
      <vt:lpstr>Skype For Business Cloud PBX</vt:lpstr>
      <vt:lpstr>Agenda </vt:lpstr>
      <vt:lpstr>Historia de las Comunicaciones en Microsoft </vt:lpstr>
      <vt:lpstr>¿Qué es el Plan E5 de Office 365?  Es la evolución del Plan E4 empresarial de Office 365, pero con la introducción de Skype for Business y Cloud PBX, también destacar la presencia de toda la suite de productividad y colaboración de Microsoft. </vt:lpstr>
      <vt:lpstr>¿Qué características tiene el Plan E5 de Office 365?  Office 365 con el Plan E5 Cloud PBX permite en esta fase el Bridge de Conferencia.  Este servicio permite que cualquier participante de una reunión pueda unirse desde un teléfono fijo o móvil.  En este sentido Microsoft ha habilitado el Bridge de Conferencia en varios países a nivel mundial lo que facilita la conexión, desde cualquier parte del mundo que se encuentren nuestros clientes, proveedores o socios de negocios.  Microsoft tiene como plan ampliar el servicios de Cloud PBX a las siguientes características:  - Provisión de números telefónicos locales país e internacionales - IVR en la nube - Servicio de mensajería de voz UM de Exchange - Call Park - Grupos de Respuestas - Servicios de emergencias según el país - Tarifas planas para los servicios de telefonía. </vt:lpstr>
      <vt:lpstr>Voz Hibrida con Cloud PBX   </vt:lpstr>
      <vt:lpstr>Demo   </vt:lpstr>
      <vt:lpstr>Preguntas y Respuestas   </vt:lpstr>
      <vt:lpstr>Gracias!!   </vt:lpstr>
      <vt:lpstr>Raffle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2016-05-06T19:49:21Z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